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335" r:id="rId2"/>
    <p:sldId id="337" r:id="rId3"/>
    <p:sldId id="341" r:id="rId4"/>
    <p:sldId id="338" r:id="rId5"/>
    <p:sldId id="342" r:id="rId6"/>
    <p:sldId id="343" r:id="rId7"/>
    <p:sldId id="344" r:id="rId8"/>
    <p:sldId id="345" r:id="rId9"/>
    <p:sldId id="339" r:id="rId10"/>
    <p:sldId id="346" r:id="rId11"/>
    <p:sldId id="347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1" autoAdjust="0"/>
    <p:restoredTop sz="94270" autoAdjust="0"/>
  </p:normalViewPr>
  <p:slideViewPr>
    <p:cSldViewPr snapToGrid="0">
      <p:cViewPr varScale="1">
        <p:scale>
          <a:sx n="126" d="100"/>
          <a:sy n="126" d="100"/>
        </p:scale>
        <p:origin x="2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2021-03-23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2021-03-23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2021-03-23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40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Title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>
              <a:defRPr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2021-03-23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</p:grpSp>
      <p:sp>
        <p:nvSpPr>
          <p:cNvPr id="20" name="矩形 19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2021-03-23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2021-03-23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2021-03-23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2021-03-23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2021-03-23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2021-03-23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2021-03-23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2021-03-23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charset="0"/>
        <a:buNone/>
        <a:defRPr lang="zh-CN" altLang="en-US" sz="2600" b="1" kern="100" spc="50" dirty="0" smtClean="0">
          <a:ln w="11430"/>
          <a:solidFill>
            <a:schemeClr val="tx1"/>
          </a:solidFill>
          <a:effectLst/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1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13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/>
          <p:cNvSpPr txBox="1"/>
          <p:nvPr/>
        </p:nvSpPr>
        <p:spPr>
          <a:xfrm>
            <a:off x="4754245" y="5013960"/>
            <a:ext cx="268287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0030101010101" charset="-122"/>
                <a:ea typeface="黑体" panose="02010600030101010101" charset="-122"/>
              </a:rPr>
              <a:t>2021.03.23  •  ChongQing</a:t>
            </a:r>
            <a:r>
              <a:rPr lang="en-US" altLang="zh-CN" dirty="0"/>
              <a:t> 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673860" y="1014730"/>
            <a:ext cx="8844280" cy="10763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200" b="1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Heterogeneous Graph Structure Learning for Graph Neural Networks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817485" y="6156325"/>
            <a:ext cx="31292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Chenghong Li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551305" y="4303395"/>
            <a:ext cx="908939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AAAI_2021</a:t>
            </a:r>
          </a:p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Code:https://github.com/Andy-Border/HGSL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2825" y="2364740"/>
            <a:ext cx="7626350" cy="15487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795" y="2108835"/>
            <a:ext cx="5213350" cy="30530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230" y="1326570"/>
            <a:ext cx="8257540" cy="268345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FCA0C679-5D5A-4F06-A910-6672A7C5B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6464" y="4189702"/>
            <a:ext cx="6659071" cy="26834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Introduction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414462" y="2151727"/>
            <a:ext cx="9363075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ea typeface="OPPOSans M" panose="00020600040101010101" charset="-122"/>
                <a:cs typeface="Times New Roman" panose="02020603050405020304" pitchFamily="18" charset="0"/>
              </a:rPr>
              <a:t>The success of the existing HGNNs relies on one fundamental assumption, i.e., the original heterogeneous graph structure is reliable. </a:t>
            </a:r>
            <a:endParaRPr lang="en-US" altLang="zh-CN" sz="2000" dirty="0">
              <a:latin typeface="Times New Roman" panose="02020603050405020304" pitchFamily="18" charset="0"/>
              <a:ea typeface="OPPOSans M" panose="00020600040101010101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2000" dirty="0">
              <a:latin typeface="Times New Roman" panose="02020603050405020304" pitchFamily="18" charset="0"/>
              <a:ea typeface="OPPOSans M" panose="00020600040101010101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ea typeface="OPPOSans M" panose="00020600040101010101" charset="-122"/>
                <a:cs typeface="Times New Roman" panose="02020603050405020304" pitchFamily="18" charset="0"/>
              </a:rPr>
              <a:t>However, this assumption is usually unrealistic, since the heterogeneous graph in reality is inevitably noisy or incomplete.</a:t>
            </a:r>
            <a:endParaRPr lang="en-US" altLang="zh-CN" sz="2000" dirty="0">
              <a:latin typeface="Times New Roman" panose="02020603050405020304" pitchFamily="18" charset="0"/>
              <a:ea typeface="OPPOSans M" panose="00020600040101010101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ea typeface="OPPOSans M" panose="00020600040101010101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ea typeface="OPPOSans M" panose="00020600040101010101" charset="-122"/>
                <a:cs typeface="Times New Roman" panose="02020603050405020304" pitchFamily="18" charset="0"/>
              </a:rPr>
              <a:t>Considering the heterogeneity of different relations in heterogeneous graph, HGSL generates each relation subgraph separately.</a:t>
            </a:r>
            <a:endParaRPr lang="zh-CN" altLang="en-US" sz="2000" dirty="0">
              <a:latin typeface="Times New Roman" panose="02020603050405020304" pitchFamily="18" charset="0"/>
              <a:ea typeface="OPPOSans M" panose="0002060004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Introduction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016" y="2077720"/>
            <a:ext cx="6147968" cy="31724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044190" y="5111680"/>
            <a:ext cx="61036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WWW_2019_Heterogeneous Graph Attention Network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210" y="1945640"/>
            <a:ext cx="8323580" cy="31165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" y="1127760"/>
            <a:ext cx="4578350" cy="18110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5" y="3365500"/>
            <a:ext cx="4857115" cy="23088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8665" y="1437005"/>
            <a:ext cx="1061085" cy="3676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1700" y="1503680"/>
            <a:ext cx="1831340" cy="3009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4010" y="2109470"/>
            <a:ext cx="2966720" cy="2749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80780" y="2118995"/>
            <a:ext cx="1431290" cy="2552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06405" y="2118995"/>
            <a:ext cx="1520825" cy="2501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47105" y="3214370"/>
            <a:ext cx="4559300" cy="4292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33565" y="3793490"/>
            <a:ext cx="1588135" cy="31877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61425" y="3793490"/>
            <a:ext cx="998220" cy="25527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47105" y="4298315"/>
            <a:ext cx="5406390" cy="69278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83095" y="5060950"/>
            <a:ext cx="1205865" cy="3397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33565" y="5515610"/>
            <a:ext cx="2444115" cy="36004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31230" y="5973445"/>
            <a:ext cx="4800600" cy="694055"/>
          </a:xfrm>
          <a:prstGeom prst="rect">
            <a:avLst/>
          </a:prstGeom>
        </p:spPr>
      </p:pic>
      <p:cxnSp>
        <p:nvCxnSpPr>
          <p:cNvPr id="18" name="直接连接符 17"/>
          <p:cNvCxnSpPr/>
          <p:nvPr/>
        </p:nvCxnSpPr>
        <p:spPr>
          <a:xfrm>
            <a:off x="5253355" y="2767330"/>
            <a:ext cx="6891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4926330" y="2837815"/>
            <a:ext cx="266319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Feature Similarity Graph：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" y="1127760"/>
            <a:ext cx="4578350" cy="18110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5" y="3365500"/>
            <a:ext cx="4857115" cy="230886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5191760" y="1416685"/>
            <a:ext cx="275399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Feature Propagation</a:t>
            </a:r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Graph：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7835" y="1807210"/>
            <a:ext cx="2061210" cy="26289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7835" y="2178685"/>
            <a:ext cx="3615055" cy="26416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8075" y="2656840"/>
            <a:ext cx="4676775" cy="54292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2585" y="3813175"/>
            <a:ext cx="2122805" cy="26797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88075" y="3393440"/>
            <a:ext cx="3313430" cy="3556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88075" y="4370070"/>
            <a:ext cx="393065" cy="29972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3310" y="4818380"/>
            <a:ext cx="3248025" cy="34861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63310" y="5321300"/>
            <a:ext cx="4026535" cy="40513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12585" y="6011272"/>
            <a:ext cx="3911600" cy="32766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74815" y="6507207"/>
            <a:ext cx="2477135" cy="34226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8525238" y="5632311"/>
            <a:ext cx="33292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NeurIPS_2019_Graph Transformer Networks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5365750" y="4155440"/>
            <a:ext cx="65335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70" y="1253490"/>
            <a:ext cx="4682490" cy="17868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370" y="3221990"/>
            <a:ext cx="4605020" cy="23698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3500" y="1253490"/>
            <a:ext cx="3680460" cy="22815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2445" y="4457700"/>
            <a:ext cx="4822190" cy="7556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2445" y="5371465"/>
            <a:ext cx="4501515" cy="46355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977255" y="4182110"/>
            <a:ext cx="61645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KDD_2017_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metapath2vec: Scalable Representation Learning for Heterogeneous Networks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780" y="1423670"/>
            <a:ext cx="7077075" cy="26498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305" y="4614545"/>
            <a:ext cx="3829685" cy="38925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305" y="5163820"/>
            <a:ext cx="4582795" cy="4273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540" y="5657215"/>
            <a:ext cx="4007485" cy="5994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1470" y="5149850"/>
            <a:ext cx="3400425" cy="441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8920" y="5657215"/>
            <a:ext cx="3482975" cy="4057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885" y="1845945"/>
            <a:ext cx="7174230" cy="12179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9795" y="3247390"/>
            <a:ext cx="7851775" cy="313055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138</Words>
  <Application>Microsoft Office PowerPoint</Application>
  <PresentationFormat>宽屏</PresentationFormat>
  <Paragraphs>25</Paragraphs>
  <Slides>11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等线</vt:lpstr>
      <vt:lpstr>黑体</vt:lpstr>
      <vt:lpstr>宋体</vt:lpstr>
      <vt:lpstr>微软雅黑</vt:lpstr>
      <vt:lpstr>Arial</vt:lpstr>
      <vt:lpstr>Gill Sans Ultra Bold</vt:lpstr>
      <vt:lpstr>Times New Roman</vt:lpstr>
      <vt:lpstr>Wingdings</vt:lpstr>
      <vt:lpstr>Office 主题​​</vt:lpstr>
      <vt:lpstr>PowerPoint 演示文稿</vt:lpstr>
      <vt:lpstr>Introduction</vt:lpstr>
      <vt:lpstr>Introduction</vt:lpstr>
      <vt:lpstr>Method</vt:lpstr>
      <vt:lpstr>Method</vt:lpstr>
      <vt:lpstr>Method</vt:lpstr>
      <vt:lpstr>Method</vt:lpstr>
      <vt:lpstr>Method</vt:lpstr>
      <vt:lpstr>Experiments</vt:lpstr>
      <vt:lpstr>Experiments</vt:lpstr>
      <vt:lpstr>Experiments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程鸿</cp:lastModifiedBy>
  <cp:revision>1678</cp:revision>
  <dcterms:created xsi:type="dcterms:W3CDTF">2017-04-22T07:59:00Z</dcterms:created>
  <dcterms:modified xsi:type="dcterms:W3CDTF">2021-03-23T11:54:20Z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5EBD5984030E4D8984D2565A6969A510</vt:lpwstr>
  </property>
</Properties>
</file>